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834A31E-A593-482F-AA92-101566A5EFFE}" type="datetimeFigureOut">
              <a:rPr lang="en-US" smtClean="0"/>
              <a:pPr/>
              <a:t>5/4/2016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32BD51B-80A6-4BFD-8161-04030DB360D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34A31E-A593-482F-AA92-101566A5EFFE}" type="datetimeFigureOut">
              <a:rPr lang="en-US" smtClean="0"/>
              <a:pPr/>
              <a:t>5/4/2016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32BD51B-80A6-4BFD-8161-04030DB360D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34A31E-A593-482F-AA92-101566A5EFFE}" type="datetimeFigureOut">
              <a:rPr lang="en-US" smtClean="0"/>
              <a:pPr/>
              <a:t>5/4/2016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32BD51B-80A6-4BFD-8161-04030DB360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34A31E-A593-482F-AA92-101566A5EFFE}" type="datetimeFigureOut">
              <a:rPr lang="en-US" smtClean="0"/>
              <a:pPr/>
              <a:t>5/4/2016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32BD51B-80A6-4BFD-8161-04030DB360DD}"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834A31E-A593-482F-AA92-101566A5EFFE}" type="datetimeFigureOut">
              <a:rPr lang="en-US" smtClean="0"/>
              <a:pPr/>
              <a:t>5/4/2016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32BD51B-80A6-4BFD-8161-04030DB360DD}"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834A31E-A593-482F-AA92-101566A5EFFE}" type="datetimeFigureOut">
              <a:rPr lang="en-US" smtClean="0"/>
              <a:pPr/>
              <a:t>5/4/2016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32BD51B-80A6-4BFD-8161-04030DB360DD}"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834A31E-A593-482F-AA92-101566A5EFFE}" type="datetimeFigureOut">
              <a:rPr lang="en-US" smtClean="0"/>
              <a:pPr/>
              <a:t>5/4/2016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32BD51B-80A6-4BFD-8161-04030DB360D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834A31E-A593-482F-AA92-101566A5EFFE}" type="datetimeFigureOut">
              <a:rPr lang="en-US" smtClean="0"/>
              <a:pPr/>
              <a:t>5/4/2016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32BD51B-80A6-4BFD-8161-04030DB360DD}"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834A31E-A593-482F-AA92-101566A5EFFE}" type="datetimeFigureOut">
              <a:rPr lang="en-US" smtClean="0"/>
              <a:pPr/>
              <a:t>5/4/2016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32BD51B-80A6-4BFD-8161-04030DB360D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834A31E-A593-482F-AA92-101566A5EFFE}" type="datetimeFigureOut">
              <a:rPr lang="en-US" smtClean="0"/>
              <a:pPr/>
              <a:t>5/4/2016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32BD51B-80A6-4BFD-8161-04030DB360D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834A31E-A593-482F-AA92-101566A5EFFE}" type="datetimeFigureOut">
              <a:rPr lang="en-US" smtClean="0"/>
              <a:pPr/>
              <a:t>5/4/2016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32BD51B-80A6-4BFD-8161-04030DB360DD}"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834A31E-A593-482F-AA92-101566A5EFFE}" type="datetimeFigureOut">
              <a:rPr lang="en-US" smtClean="0"/>
              <a:pPr/>
              <a:t>5/4/2016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32BD51B-80A6-4BFD-8161-04030DB360D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Personality</a:t>
            </a:r>
            <a:endParaRPr lang="en-US" dirty="0"/>
          </a:p>
        </p:txBody>
      </p:sp>
      <p:sp>
        <p:nvSpPr>
          <p:cNvPr id="3" name="Subtitle 2"/>
          <p:cNvSpPr>
            <a:spLocks noGrp="1"/>
          </p:cNvSpPr>
          <p:nvPr>
            <p:ph type="subTitle" idx="1"/>
          </p:nvPr>
        </p:nvSpPr>
        <p:spPr/>
        <p:txBody>
          <a:bodyPr/>
          <a:lstStyle/>
          <a:p>
            <a:r>
              <a:rPr lang="en-US" dirty="0" smtClean="0"/>
              <a:t>Dr. Muhammad </a:t>
            </a:r>
            <a:r>
              <a:rPr lang="en-US" dirty="0" err="1" smtClean="0"/>
              <a:t>Ibrar</a:t>
            </a:r>
            <a:endParaRPr lang="en-US" dirty="0"/>
          </a:p>
        </p:txBody>
      </p:sp>
    </p:spTree>
    <p:extLst>
      <p:ext uri="{BB962C8B-B14F-4D97-AF65-F5344CB8AC3E}">
        <p14:creationId xmlns:p14="http://schemas.microsoft.com/office/powerpoint/2010/main" val="37791313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dirty="0" smtClean="0"/>
              <a:t>The word personality has been derived from the Latin word “Persona” which means Mask utilized by the actors to change their appearances. Since that time it is used for distinctive characteristics, thoughts, behavior and attitude for an individual. The term “personality” is very commonly used in the day to day conversation, but for psychologists and sociologists the concept of personality have different meaning from the layman’s conception of personality.</a:t>
            </a:r>
            <a:endParaRPr lang="en-US" dirty="0"/>
          </a:p>
        </p:txBody>
      </p:sp>
      <p:sp>
        <p:nvSpPr>
          <p:cNvPr id="2" name="Title 1"/>
          <p:cNvSpPr>
            <a:spLocks noGrp="1"/>
          </p:cNvSpPr>
          <p:nvPr>
            <p:ph type="title"/>
          </p:nvPr>
        </p:nvSpPr>
        <p:spPr/>
        <p:txBody>
          <a:bodyPr/>
          <a:lstStyle/>
          <a:p>
            <a:r>
              <a:rPr lang="en-US" dirty="0" smtClean="0"/>
              <a:t>Meaning of Personality</a:t>
            </a:r>
            <a:endParaRPr lang="en-US" dirty="0"/>
          </a:p>
        </p:txBody>
      </p:sp>
    </p:spTree>
    <p:extLst>
      <p:ext uri="{BB962C8B-B14F-4D97-AF65-F5344CB8AC3E}">
        <p14:creationId xmlns:p14="http://schemas.microsoft.com/office/powerpoint/2010/main" val="58171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t>For social psychologists, personality is not just the outward physical characteristics of a person but personality is the combination of individuals thoughts, behavior, attitude, ideas and habits. Personality is the product of social interaction in group life. It is the result of socialization.</a:t>
            </a:r>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25933300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dirty="0" smtClean="0"/>
              <a:t>Some of the important definitions of personality are the following:</a:t>
            </a:r>
          </a:p>
          <a:p>
            <a:pPr marL="514350" indent="-514350" algn="just">
              <a:buAutoNum type="arabicPeriod"/>
            </a:pPr>
            <a:r>
              <a:rPr lang="en-US" dirty="0" err="1" smtClean="0"/>
              <a:t>J.O.Whittaker</a:t>
            </a:r>
            <a:r>
              <a:rPr lang="en-US" dirty="0" smtClean="0"/>
              <a:t>: “personality is the unique organization of characteristics that determines the individual’s typical and recurrent (repeated)  pattern of behavior.”</a:t>
            </a:r>
          </a:p>
          <a:p>
            <a:pPr marL="514350" indent="-514350" algn="just">
              <a:buAutoNum type="arabicPeriod"/>
            </a:pPr>
            <a:r>
              <a:rPr lang="en-US" dirty="0" smtClean="0"/>
              <a:t>Park and Burgess: “Personality is the sum and organization of those traits (qualities) which determine the role of individual in group.”</a:t>
            </a:r>
            <a:endParaRPr lang="en-US" dirty="0"/>
          </a:p>
        </p:txBody>
      </p:sp>
      <p:sp>
        <p:nvSpPr>
          <p:cNvPr id="2" name="Title 1"/>
          <p:cNvSpPr>
            <a:spLocks noGrp="1"/>
          </p:cNvSpPr>
          <p:nvPr>
            <p:ph type="title"/>
          </p:nvPr>
        </p:nvSpPr>
        <p:spPr/>
        <p:txBody>
          <a:bodyPr/>
          <a:lstStyle/>
          <a:p>
            <a:r>
              <a:rPr lang="en-US" dirty="0" smtClean="0"/>
              <a:t>Definitions of Personality</a:t>
            </a:r>
            <a:endParaRPr lang="en-US" dirty="0"/>
          </a:p>
        </p:txBody>
      </p:sp>
    </p:spTree>
    <p:extLst>
      <p:ext uri="{BB962C8B-B14F-4D97-AF65-F5344CB8AC3E}">
        <p14:creationId xmlns:p14="http://schemas.microsoft.com/office/powerpoint/2010/main" val="34468358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t>3. Edward Sapir: “Personality is that aspect of behavior which gives meaning to an individual in society and differentiate him from other members in the community.”</a:t>
            </a:r>
          </a:p>
          <a:p>
            <a:pPr marL="0" indent="0" algn="just">
              <a:buNone/>
            </a:pPr>
            <a:r>
              <a:rPr lang="en-US" dirty="0" smtClean="0"/>
              <a:t>4. </a:t>
            </a:r>
            <a:r>
              <a:rPr lang="en-US" dirty="0" err="1" smtClean="0"/>
              <a:t>C.H.Cooley</a:t>
            </a:r>
            <a:r>
              <a:rPr lang="en-US" dirty="0" smtClean="0"/>
              <a:t>: “Personality is the tender (caring) to adjust our conduct to the conduct of others towards us.”</a:t>
            </a:r>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35695117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t>5. Green: “ The sum total of values and non-physical characteristics of a person is called his personality.”</a:t>
            </a:r>
          </a:p>
          <a:p>
            <a:pPr marL="0" indent="0" algn="just">
              <a:buNone/>
            </a:pPr>
            <a:r>
              <a:rPr lang="en-US" dirty="0" smtClean="0"/>
              <a:t>6. </a:t>
            </a:r>
            <a:r>
              <a:rPr lang="en-US" dirty="0" err="1" smtClean="0"/>
              <a:t>G.W.Allport</a:t>
            </a:r>
            <a:r>
              <a:rPr lang="en-US" dirty="0" smtClean="0"/>
              <a:t>: “A person pattern of habits, attitudes and trades which determine his adjustment to his environment, is called his/her personality.”</a:t>
            </a:r>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36004541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pPr algn="ctr"/>
            <a:r>
              <a:rPr lang="en-US" dirty="0" smtClean="0"/>
              <a:t>Personality Determinants</a:t>
            </a:r>
            <a:endParaRPr lang="en-US" dirty="0"/>
          </a:p>
        </p:txBody>
      </p:sp>
      <p:sp>
        <p:nvSpPr>
          <p:cNvPr id="5" name="Rectangle 4"/>
          <p:cNvSpPr>
            <a:spLocks noChangeArrowheads="1"/>
          </p:cNvSpPr>
          <p:nvPr/>
        </p:nvSpPr>
        <p:spPr bwMode="auto">
          <a:xfrm>
            <a:off x="3352800" y="1219200"/>
            <a:ext cx="2590800" cy="762000"/>
          </a:xfrm>
          <a:prstGeom prst="rect">
            <a:avLst/>
          </a:prstGeom>
          <a:solidFill>
            <a:schemeClr val="accent1"/>
          </a:solidFill>
          <a:ln w="38100">
            <a:solidFill>
              <a:schemeClr val="tx1"/>
            </a:solidFill>
            <a:miter lim="800000"/>
            <a:headEnd/>
            <a:tailEnd/>
          </a:ln>
          <a:effectLst/>
        </p:spPr>
        <p:txBody>
          <a:bodyPr wrap="none" anchor="ctr"/>
          <a:lstStyle/>
          <a:p>
            <a:pPr algn="ctr"/>
            <a:r>
              <a:rPr lang="en-US" sz="1600" b="1" dirty="0">
                <a:latin typeface="Tahoma" pitchFamily="34" charset="0"/>
                <a:ea typeface="Tahoma" pitchFamily="34" charset="0"/>
                <a:cs typeface="Tahoma" pitchFamily="34" charset="0"/>
              </a:rPr>
              <a:t>Determinants of </a:t>
            </a:r>
          </a:p>
          <a:p>
            <a:pPr algn="ctr"/>
            <a:r>
              <a:rPr lang="en-US" sz="1600" b="1" dirty="0">
                <a:latin typeface="Tahoma" pitchFamily="34" charset="0"/>
                <a:ea typeface="Tahoma" pitchFamily="34" charset="0"/>
                <a:cs typeface="Tahoma" pitchFamily="34" charset="0"/>
              </a:rPr>
              <a:t>Personality</a:t>
            </a:r>
          </a:p>
        </p:txBody>
      </p:sp>
      <p:sp>
        <p:nvSpPr>
          <p:cNvPr id="6" name="Oval 6"/>
          <p:cNvSpPr>
            <a:spLocks noChangeArrowheads="1"/>
          </p:cNvSpPr>
          <p:nvPr/>
        </p:nvSpPr>
        <p:spPr bwMode="auto">
          <a:xfrm>
            <a:off x="609600" y="3048000"/>
            <a:ext cx="2514600" cy="1447800"/>
          </a:xfrm>
          <a:prstGeom prst="ellipse">
            <a:avLst/>
          </a:prstGeom>
          <a:solidFill>
            <a:schemeClr val="accent1"/>
          </a:solidFill>
          <a:ln w="38100">
            <a:solidFill>
              <a:schemeClr val="tx1"/>
            </a:solidFill>
            <a:round/>
            <a:headEnd/>
            <a:tailEnd/>
          </a:ln>
          <a:effectLst/>
        </p:spPr>
        <p:txBody>
          <a:bodyPr wrap="none" anchor="ctr"/>
          <a:lstStyle/>
          <a:p>
            <a:pPr algn="ctr"/>
            <a:r>
              <a:rPr lang="en-US" sz="1600" b="1" dirty="0">
                <a:latin typeface="Tahoma" pitchFamily="34" charset="0"/>
                <a:ea typeface="Tahoma" pitchFamily="34" charset="0"/>
                <a:cs typeface="Tahoma" pitchFamily="34" charset="0"/>
              </a:rPr>
              <a:t>Heredity</a:t>
            </a:r>
          </a:p>
        </p:txBody>
      </p:sp>
      <p:sp>
        <p:nvSpPr>
          <p:cNvPr id="7" name="Oval 6"/>
          <p:cNvSpPr>
            <a:spLocks noChangeArrowheads="1"/>
          </p:cNvSpPr>
          <p:nvPr/>
        </p:nvSpPr>
        <p:spPr bwMode="auto">
          <a:xfrm>
            <a:off x="6018571" y="3048000"/>
            <a:ext cx="2514600" cy="1447800"/>
          </a:xfrm>
          <a:prstGeom prst="ellipse">
            <a:avLst/>
          </a:prstGeom>
          <a:solidFill>
            <a:schemeClr val="accent1"/>
          </a:solidFill>
          <a:ln w="38100">
            <a:solidFill>
              <a:schemeClr val="tx1"/>
            </a:solidFill>
            <a:round/>
            <a:headEnd/>
            <a:tailEnd/>
          </a:ln>
          <a:effectLst/>
        </p:spPr>
        <p:txBody>
          <a:bodyPr wrap="none" anchor="ctr"/>
          <a:lstStyle/>
          <a:p>
            <a:pPr algn="ctr"/>
            <a:r>
              <a:rPr lang="en-US" sz="1600" b="1" dirty="0" smtClean="0">
                <a:latin typeface="Tahoma" pitchFamily="34" charset="0"/>
                <a:ea typeface="Tahoma" pitchFamily="34" charset="0"/>
                <a:cs typeface="Tahoma" pitchFamily="34" charset="0"/>
              </a:rPr>
              <a:t>Environment</a:t>
            </a:r>
            <a:endParaRPr lang="en-US" sz="1600" b="1" dirty="0">
              <a:latin typeface="Tahoma" pitchFamily="34" charset="0"/>
              <a:ea typeface="Tahoma" pitchFamily="34" charset="0"/>
              <a:cs typeface="Tahoma" pitchFamily="34" charset="0"/>
            </a:endParaRPr>
          </a:p>
        </p:txBody>
      </p:sp>
      <p:sp>
        <p:nvSpPr>
          <p:cNvPr id="8" name="Oval 16"/>
          <p:cNvSpPr>
            <a:spLocks noChangeArrowheads="1"/>
          </p:cNvSpPr>
          <p:nvPr/>
        </p:nvSpPr>
        <p:spPr bwMode="auto">
          <a:xfrm>
            <a:off x="3200400" y="5867400"/>
            <a:ext cx="2514600" cy="609600"/>
          </a:xfrm>
          <a:prstGeom prst="ellipse">
            <a:avLst/>
          </a:prstGeom>
          <a:solidFill>
            <a:schemeClr val="accent1"/>
          </a:solidFill>
          <a:ln w="38100">
            <a:solidFill>
              <a:schemeClr val="tx1"/>
            </a:solidFill>
            <a:round/>
            <a:headEnd/>
            <a:tailEnd/>
          </a:ln>
          <a:effectLst/>
        </p:spPr>
        <p:txBody>
          <a:bodyPr wrap="none" anchor="ctr"/>
          <a:lstStyle/>
          <a:p>
            <a:pPr algn="ctr"/>
            <a:r>
              <a:rPr lang="en-US" sz="1600" b="1" dirty="0" smtClean="0">
                <a:latin typeface="Tahoma" pitchFamily="34" charset="0"/>
                <a:ea typeface="Tahoma" pitchFamily="34" charset="0"/>
                <a:cs typeface="Tahoma" pitchFamily="34" charset="0"/>
              </a:rPr>
              <a:t>Situational</a:t>
            </a:r>
            <a:endParaRPr lang="en-US" sz="1600" b="1" dirty="0">
              <a:latin typeface="Tahoma" pitchFamily="34" charset="0"/>
              <a:ea typeface="Tahoma" pitchFamily="34" charset="0"/>
              <a:cs typeface="Tahoma" pitchFamily="34" charset="0"/>
            </a:endParaRPr>
          </a:p>
        </p:txBody>
      </p:sp>
      <p:sp>
        <p:nvSpPr>
          <p:cNvPr id="9" name="Line 9"/>
          <p:cNvSpPr>
            <a:spLocks noChangeShapeType="1"/>
          </p:cNvSpPr>
          <p:nvPr/>
        </p:nvSpPr>
        <p:spPr bwMode="auto">
          <a:xfrm flipH="1">
            <a:off x="2514600" y="1981200"/>
            <a:ext cx="1676400" cy="1066800"/>
          </a:xfrm>
          <a:prstGeom prst="line">
            <a:avLst/>
          </a:prstGeom>
          <a:noFill/>
          <a:ln w="9525">
            <a:solidFill>
              <a:schemeClr val="tx1"/>
            </a:solidFill>
            <a:round/>
            <a:headEnd/>
            <a:tailEnd type="triangle" w="med" len="med"/>
          </a:ln>
          <a:effectLst/>
        </p:spPr>
        <p:txBody>
          <a:bodyPr/>
          <a:lstStyle/>
          <a:p>
            <a:endParaRPr lang="en-US" dirty="0"/>
          </a:p>
        </p:txBody>
      </p:sp>
      <p:sp>
        <p:nvSpPr>
          <p:cNvPr id="10" name="Line 10"/>
          <p:cNvSpPr>
            <a:spLocks noChangeShapeType="1"/>
          </p:cNvSpPr>
          <p:nvPr/>
        </p:nvSpPr>
        <p:spPr bwMode="auto">
          <a:xfrm>
            <a:off x="5219700" y="2019300"/>
            <a:ext cx="1447800" cy="990600"/>
          </a:xfrm>
          <a:prstGeom prst="line">
            <a:avLst/>
          </a:prstGeom>
          <a:noFill/>
          <a:ln w="9525">
            <a:solidFill>
              <a:schemeClr val="tx1"/>
            </a:solidFill>
            <a:round/>
            <a:headEnd/>
            <a:tailEnd type="triangle" w="med" len="med"/>
          </a:ln>
          <a:effectLst/>
        </p:spPr>
        <p:txBody>
          <a:bodyPr/>
          <a:lstStyle/>
          <a:p>
            <a:endParaRPr lang="en-US" dirty="0"/>
          </a:p>
        </p:txBody>
      </p:sp>
      <p:sp>
        <p:nvSpPr>
          <p:cNvPr id="11" name="Line 17"/>
          <p:cNvSpPr>
            <a:spLocks noChangeShapeType="1"/>
          </p:cNvSpPr>
          <p:nvPr/>
        </p:nvSpPr>
        <p:spPr bwMode="auto">
          <a:xfrm>
            <a:off x="4648200" y="1981200"/>
            <a:ext cx="0" cy="3810000"/>
          </a:xfrm>
          <a:prstGeom prst="line">
            <a:avLst/>
          </a:prstGeom>
          <a:noFill/>
          <a:ln w="9525">
            <a:solidFill>
              <a:schemeClr val="tx1"/>
            </a:solidFill>
            <a:round/>
            <a:headEnd/>
            <a:tailEnd type="triangle" w="med" len="med"/>
          </a:ln>
          <a:effectLst/>
        </p:spPr>
        <p:txBody>
          <a:bodyPr/>
          <a:lstStyle/>
          <a:p>
            <a:endParaRPr lang="en-US" dirty="0"/>
          </a:p>
        </p:txBody>
      </p:sp>
    </p:spTree>
    <p:extLst>
      <p:ext uri="{BB962C8B-B14F-4D97-AF65-F5344CB8AC3E}">
        <p14:creationId xmlns:p14="http://schemas.microsoft.com/office/powerpoint/2010/main" val="8536499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1+#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1000" fill="hold"/>
                                        <p:tgtEl>
                                          <p:spTgt spid="9"/>
                                        </p:tgtEl>
                                        <p:attrNameLst>
                                          <p:attrName>ppt_x</p:attrName>
                                        </p:attrNameLst>
                                      </p:cBhvr>
                                      <p:tavLst>
                                        <p:tav tm="0">
                                          <p:val>
                                            <p:strVal val="0-#ppt_w/2"/>
                                          </p:val>
                                        </p:tav>
                                        <p:tav tm="100000">
                                          <p:val>
                                            <p:strVal val="#ppt_x"/>
                                          </p:val>
                                        </p:tav>
                                      </p:tavLst>
                                    </p:anim>
                                    <p:anim calcmode="lin" valueType="num">
                                      <p:cBhvr additive="base">
                                        <p:cTn id="14" dur="1000" fill="hold"/>
                                        <p:tgtEl>
                                          <p:spTgt spid="9"/>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1000" fill="hold"/>
                                        <p:tgtEl>
                                          <p:spTgt spid="6"/>
                                        </p:tgtEl>
                                        <p:attrNameLst>
                                          <p:attrName>ppt_x</p:attrName>
                                        </p:attrNameLst>
                                      </p:cBhvr>
                                      <p:tavLst>
                                        <p:tav tm="0">
                                          <p:val>
                                            <p:strVal val="0-#ppt_w/2"/>
                                          </p:val>
                                        </p:tav>
                                        <p:tav tm="100000">
                                          <p:val>
                                            <p:strVal val="#ppt_x"/>
                                          </p:val>
                                        </p:tav>
                                      </p:tavLst>
                                    </p:anim>
                                    <p:anim calcmode="lin" valueType="num">
                                      <p:cBhvr additive="base">
                                        <p:cTn id="18"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1000" fill="hold"/>
                                        <p:tgtEl>
                                          <p:spTgt spid="10"/>
                                        </p:tgtEl>
                                        <p:attrNameLst>
                                          <p:attrName>ppt_x</p:attrName>
                                        </p:attrNameLst>
                                      </p:cBhvr>
                                      <p:tavLst>
                                        <p:tav tm="0">
                                          <p:val>
                                            <p:strVal val="1+#ppt_w/2"/>
                                          </p:val>
                                        </p:tav>
                                        <p:tav tm="100000">
                                          <p:val>
                                            <p:strVal val="#ppt_x"/>
                                          </p:val>
                                        </p:tav>
                                      </p:tavLst>
                                    </p:anim>
                                    <p:anim calcmode="lin" valueType="num">
                                      <p:cBhvr additive="base">
                                        <p:cTn id="24" dur="1000" fill="hold"/>
                                        <p:tgtEl>
                                          <p:spTgt spid="10"/>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1000" fill="hold"/>
                                        <p:tgtEl>
                                          <p:spTgt spid="7"/>
                                        </p:tgtEl>
                                        <p:attrNameLst>
                                          <p:attrName>ppt_x</p:attrName>
                                        </p:attrNameLst>
                                      </p:cBhvr>
                                      <p:tavLst>
                                        <p:tav tm="0">
                                          <p:val>
                                            <p:strVal val="1+#ppt_w/2"/>
                                          </p:val>
                                        </p:tav>
                                        <p:tav tm="100000">
                                          <p:val>
                                            <p:strVal val="#ppt_x"/>
                                          </p:val>
                                        </p:tav>
                                      </p:tavLst>
                                    </p:anim>
                                    <p:anim calcmode="lin" valueType="num">
                                      <p:cBhvr additive="base">
                                        <p:cTn id="28"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additive="base">
                                        <p:cTn id="33" dur="500" fill="hold"/>
                                        <p:tgtEl>
                                          <p:spTgt spid="11"/>
                                        </p:tgtEl>
                                        <p:attrNameLst>
                                          <p:attrName>ppt_x</p:attrName>
                                        </p:attrNameLst>
                                      </p:cBhvr>
                                      <p:tavLst>
                                        <p:tav tm="0">
                                          <p:val>
                                            <p:strVal val="#ppt_x"/>
                                          </p:val>
                                        </p:tav>
                                        <p:tav tm="100000">
                                          <p:val>
                                            <p:strVal val="#ppt_x"/>
                                          </p:val>
                                        </p:tav>
                                      </p:tavLst>
                                    </p:anim>
                                    <p:anim calcmode="lin" valueType="num">
                                      <p:cBhvr additive="base">
                                        <p:cTn id="34" dur="500" fill="hold"/>
                                        <p:tgtEl>
                                          <p:spTgt spid="11"/>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t>In simple word we can that personality consists of an individual’s characteristics and distinctive pattern of thinking, feeling and behavior. Or We can say that personality is the totality of impression which one makes upon others.</a:t>
            </a:r>
            <a:endParaRPr lang="en-US" dirty="0"/>
          </a:p>
        </p:txBody>
      </p:sp>
      <p:sp>
        <p:nvSpPr>
          <p:cNvPr id="2" name="Title 1"/>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40286457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86</TotalTime>
  <Words>360</Words>
  <Application>Microsoft Office PowerPoint</Application>
  <PresentationFormat>On-screen Show (4:3)</PresentationFormat>
  <Paragraphs>24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Personality</vt:lpstr>
      <vt:lpstr>Meaning of Personality</vt:lpstr>
      <vt:lpstr>…Contd.</vt:lpstr>
      <vt:lpstr>Definitions of Personality</vt:lpstr>
      <vt:lpstr>…Contd.</vt:lpstr>
      <vt:lpstr>…Contd.</vt:lpstr>
      <vt:lpstr>Personality Determinants</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Personality</dc:title>
  <dc:creator>abara</dc:creator>
  <cp:lastModifiedBy>ibrar</cp:lastModifiedBy>
  <cp:revision>21</cp:revision>
  <dcterms:created xsi:type="dcterms:W3CDTF">2012-05-07T01:39:10Z</dcterms:created>
  <dcterms:modified xsi:type="dcterms:W3CDTF">2016-05-04T04:22:51Z</dcterms:modified>
</cp:coreProperties>
</file>